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1228" y="314418"/>
            <a:ext cx="12695636" cy="520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2"/>
              </a:lnSpc>
            </a:pPr>
            <a:r>
              <a:rPr lang="en-US" sz="18901">
                <a:solidFill>
                  <a:srgbClr val="8C52FF"/>
                </a:solidFill>
                <a:latin typeface="Canva Sans Bold"/>
              </a:rPr>
              <a:t>BUCKLING</a:t>
            </a:r>
          </a:p>
          <a:p>
            <a:pPr>
              <a:lnSpc>
                <a:spcPts val="13225"/>
              </a:lnSpc>
            </a:pPr>
            <a:r>
              <a:rPr lang="en-US" sz="11808">
                <a:solidFill>
                  <a:srgbClr val="FFFFFF"/>
                </a:solidFill>
                <a:latin typeface="Canva Sans Bold"/>
              </a:rPr>
              <a:t>IN REAL-LIFE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8235610"/>
            <a:ext cx="4809405" cy="119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6"/>
              </a:lnSpc>
              <a:spcBef>
                <a:spcPct val="0"/>
              </a:spcBef>
            </a:pPr>
            <a:r>
              <a:rPr lang="en-US" sz="3440">
                <a:solidFill>
                  <a:srgbClr val="8C52FF"/>
                </a:solidFill>
                <a:latin typeface="Canva Sans Bold"/>
              </a:rPr>
              <a:t>Vikas Anand </a:t>
            </a:r>
            <a:r>
              <a:rPr lang="en-US" sz="3440">
                <a:solidFill>
                  <a:srgbClr val="FFFFFF"/>
                </a:solidFill>
                <a:latin typeface="Canva Sans Bold"/>
              </a:rPr>
              <a:t>220104109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93176" y="8230802"/>
            <a:ext cx="4576782" cy="119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6"/>
              </a:lnSpc>
            </a:pPr>
            <a:r>
              <a:rPr lang="en-US" sz="3440">
                <a:solidFill>
                  <a:srgbClr val="8C52FF"/>
                </a:solidFill>
                <a:latin typeface="Canva Sans Bold"/>
              </a:rPr>
              <a:t>Bhargavi Divyam</a:t>
            </a:r>
          </a:p>
          <a:p>
            <a:pPr algn="ctr">
              <a:lnSpc>
                <a:spcPts val="4816"/>
              </a:lnSpc>
              <a:spcBef>
                <a:spcPct val="0"/>
              </a:spcBef>
            </a:pPr>
            <a:r>
              <a:rPr lang="en-US" sz="3440">
                <a:solidFill>
                  <a:srgbClr val="FFFFFF"/>
                </a:solidFill>
                <a:latin typeface="Canva Sans Bold"/>
              </a:rPr>
              <a:t>220104024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57121" y="8230802"/>
            <a:ext cx="4809405" cy="119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6"/>
              </a:lnSpc>
            </a:pPr>
            <a:r>
              <a:rPr lang="en-US" sz="3440">
                <a:solidFill>
                  <a:srgbClr val="8C52FF"/>
                </a:solidFill>
                <a:latin typeface="Canva Sans Bold"/>
              </a:rPr>
              <a:t>Divyansh Mishra</a:t>
            </a:r>
          </a:p>
          <a:p>
            <a:pPr algn="ctr">
              <a:lnSpc>
                <a:spcPts val="4816"/>
              </a:lnSpc>
              <a:spcBef>
                <a:spcPct val="0"/>
              </a:spcBef>
            </a:pPr>
            <a:r>
              <a:rPr lang="en-US" sz="3440">
                <a:solidFill>
                  <a:srgbClr val="FFFFFF"/>
                </a:solidFill>
                <a:latin typeface="Canva Sans Bold"/>
              </a:rPr>
              <a:t>220104034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8783" y="602508"/>
            <a:ext cx="15645169" cy="121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1"/>
              </a:lnSpc>
              <a:spcBef>
                <a:spcPct val="0"/>
              </a:spcBef>
            </a:pPr>
            <a:r>
              <a:rPr lang="en-US" sz="7129">
                <a:solidFill>
                  <a:srgbClr val="FFFFFF"/>
                </a:solidFill>
                <a:latin typeface="Canva Sans Bold"/>
              </a:rPr>
              <a:t>Why does </a:t>
            </a:r>
            <a:r>
              <a:rPr lang="en-US" sz="7129">
                <a:solidFill>
                  <a:srgbClr val="8C52FF"/>
                </a:solidFill>
                <a:latin typeface="Canva Sans Bold"/>
              </a:rPr>
              <a:t>buckling</a:t>
            </a:r>
            <a:r>
              <a:rPr lang="en-US" sz="7129">
                <a:solidFill>
                  <a:srgbClr val="FFFFFF"/>
                </a:solidFill>
                <a:latin typeface="Canva Sans Bold"/>
              </a:rPr>
              <a:t> even occur?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75367" y="2901317"/>
            <a:ext cx="15783933" cy="132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6"/>
              </a:lnSpc>
              <a:spcBef>
                <a:spcPct val="0"/>
              </a:spcBef>
            </a:pPr>
            <a:r>
              <a:rPr lang="en-US" sz="3847">
                <a:solidFill>
                  <a:srgbClr val="FFFFFF"/>
                </a:solidFill>
                <a:latin typeface="Canva Sans Bold"/>
              </a:rPr>
              <a:t>A </a:t>
            </a:r>
            <a:r>
              <a:rPr lang="en-US" sz="3847">
                <a:solidFill>
                  <a:srgbClr val="8C52FF"/>
                </a:solidFill>
                <a:latin typeface="Canva Sans Bold"/>
              </a:rPr>
              <a:t>perfectly</a:t>
            </a:r>
            <a:r>
              <a:rPr lang="en-US" sz="3847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3847">
                <a:solidFill>
                  <a:srgbClr val="8C52FF"/>
                </a:solidFill>
                <a:latin typeface="Canva Sans Bold"/>
              </a:rPr>
              <a:t>symmetrical</a:t>
            </a:r>
            <a:r>
              <a:rPr lang="en-US" sz="3847">
                <a:solidFill>
                  <a:srgbClr val="FFFFFF"/>
                </a:solidFill>
                <a:latin typeface="Canva Sans Bold"/>
              </a:rPr>
              <a:t> column can never fail through buckling but in the </a:t>
            </a:r>
            <a:r>
              <a:rPr lang="en-US" sz="3847">
                <a:solidFill>
                  <a:srgbClr val="8C52FF"/>
                </a:solidFill>
                <a:latin typeface="Canva Sans Bold"/>
              </a:rPr>
              <a:t>real world</a:t>
            </a:r>
            <a:r>
              <a:rPr lang="en-US" sz="3847">
                <a:solidFill>
                  <a:srgbClr val="FFFFFF"/>
                </a:solidFill>
                <a:latin typeface="Canva Sans Bold"/>
              </a:rPr>
              <a:t>, there is </a:t>
            </a:r>
            <a:r>
              <a:rPr lang="en-US" sz="3847">
                <a:solidFill>
                  <a:srgbClr val="8C52FF"/>
                </a:solidFill>
                <a:latin typeface="Canva Sans Bold"/>
              </a:rPr>
              <a:t>nothing symmetrical</a:t>
            </a:r>
            <a:r>
              <a:rPr lang="en-US" sz="3847">
                <a:solidFill>
                  <a:srgbClr val="FFFFFF"/>
                </a:solidFill>
                <a:latin typeface="Canva Sans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5367" y="4841943"/>
            <a:ext cx="15783933" cy="132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6"/>
              </a:lnSpc>
              <a:spcBef>
                <a:spcPct val="0"/>
              </a:spcBef>
            </a:pPr>
            <a:r>
              <a:rPr lang="en-US" sz="3847">
                <a:solidFill>
                  <a:srgbClr val="FFFFFF"/>
                </a:solidFill>
                <a:latin typeface="Canva Sans Bold"/>
              </a:rPr>
              <a:t>Even the slightest </a:t>
            </a:r>
            <a:r>
              <a:rPr lang="en-US" sz="3847">
                <a:solidFill>
                  <a:srgbClr val="8C52FF"/>
                </a:solidFill>
                <a:latin typeface="Canva Sans Bold"/>
              </a:rPr>
              <a:t>asymmetry</a:t>
            </a:r>
            <a:r>
              <a:rPr lang="en-US" sz="3847">
                <a:solidFill>
                  <a:srgbClr val="FFFFFF"/>
                </a:solidFill>
                <a:latin typeface="Canva Sans Bold"/>
              </a:rPr>
              <a:t> is enough to push the </a:t>
            </a:r>
            <a:r>
              <a:rPr lang="en-US" sz="3847">
                <a:solidFill>
                  <a:srgbClr val="8C52FF"/>
                </a:solidFill>
                <a:latin typeface="Canva Sans Bold"/>
              </a:rPr>
              <a:t>stable system</a:t>
            </a:r>
            <a:r>
              <a:rPr lang="en-US" sz="3847">
                <a:solidFill>
                  <a:srgbClr val="FFFFFF"/>
                </a:solidFill>
                <a:latin typeface="Canva Sans Bold"/>
              </a:rPr>
              <a:t> away from its </a:t>
            </a:r>
            <a:r>
              <a:rPr lang="en-US" sz="3847">
                <a:solidFill>
                  <a:srgbClr val="8C52FF"/>
                </a:solidFill>
                <a:latin typeface="Canva Sans Bold"/>
              </a:rPr>
              <a:t>equilibrium</a:t>
            </a:r>
            <a:r>
              <a:rPr lang="en-US" sz="3847">
                <a:solidFill>
                  <a:srgbClr val="FFFFFF"/>
                </a:solidFill>
                <a:latin typeface="Canva Sans 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5367" y="6782569"/>
            <a:ext cx="15783933" cy="267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6"/>
              </a:lnSpc>
              <a:spcBef>
                <a:spcPct val="0"/>
              </a:spcBef>
            </a:pPr>
            <a:r>
              <a:rPr lang="en-US" sz="3847">
                <a:solidFill>
                  <a:srgbClr val="FFFFFF"/>
                </a:solidFill>
                <a:latin typeface="Canva Sans Bold"/>
              </a:rPr>
              <a:t>This asymmetry will exist. Even if you could somehow ensure that the </a:t>
            </a:r>
            <a:r>
              <a:rPr lang="en-US" sz="3847">
                <a:solidFill>
                  <a:srgbClr val="8C52FF"/>
                </a:solidFill>
                <a:latin typeface="Canva Sans Bold"/>
              </a:rPr>
              <a:t>external shape</a:t>
            </a:r>
            <a:r>
              <a:rPr lang="en-US" sz="3847">
                <a:solidFill>
                  <a:srgbClr val="FFFFFF"/>
                </a:solidFill>
                <a:latin typeface="Canva Sans Bold"/>
              </a:rPr>
              <a:t> of the column was perfectly symmetrical to </a:t>
            </a:r>
            <a:r>
              <a:rPr lang="en-US" sz="3847">
                <a:solidFill>
                  <a:srgbClr val="8C52FF"/>
                </a:solidFill>
                <a:latin typeface="Canva Sans Bold"/>
              </a:rPr>
              <a:t>atomic levels</a:t>
            </a:r>
            <a:r>
              <a:rPr lang="en-US" sz="3847">
                <a:solidFill>
                  <a:srgbClr val="FFFFFF"/>
                </a:solidFill>
                <a:latin typeface="Canva Sans Bold"/>
              </a:rPr>
              <a:t>, there would be asymmetric defects - </a:t>
            </a:r>
            <a:r>
              <a:rPr lang="en-US" sz="3847">
                <a:solidFill>
                  <a:srgbClr val="8C52FF"/>
                </a:solidFill>
                <a:latin typeface="Canva Sans Bold"/>
              </a:rPr>
              <a:t>dislocations, voids, variations </a:t>
            </a:r>
            <a:r>
              <a:rPr lang="en-US" sz="3847">
                <a:solidFill>
                  <a:srgbClr val="FFFFFF"/>
                </a:solidFill>
                <a:latin typeface="Canva Sans Bold"/>
              </a:rPr>
              <a:t>in</a:t>
            </a:r>
            <a:r>
              <a:rPr lang="en-US" sz="3847">
                <a:solidFill>
                  <a:srgbClr val="8C52FF"/>
                </a:solidFill>
                <a:latin typeface="Canva Sans Bold"/>
              </a:rPr>
              <a:t> composition</a:t>
            </a:r>
            <a:r>
              <a:rPr lang="en-US" sz="3847">
                <a:solidFill>
                  <a:srgbClr val="FFFFFF"/>
                </a:solidFill>
                <a:latin typeface="Canva Sans Bold"/>
              </a:rPr>
              <a:t>, and so 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4501" y="2340808"/>
            <a:ext cx="11253734" cy="7088534"/>
          </a:xfrm>
          <a:custGeom>
            <a:avLst/>
            <a:gdLst/>
            <a:ahLst/>
            <a:cxnLst/>
            <a:rect r="r" b="b" t="t" l="l"/>
            <a:pathLst>
              <a:path h="7088534" w="11253734">
                <a:moveTo>
                  <a:pt x="0" y="0"/>
                </a:moveTo>
                <a:lnTo>
                  <a:pt x="11253734" y="0"/>
                </a:lnTo>
                <a:lnTo>
                  <a:pt x="11253734" y="7088534"/>
                </a:lnTo>
                <a:lnTo>
                  <a:pt x="0" y="708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783" y="602508"/>
            <a:ext cx="15645169" cy="121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1"/>
              </a:lnSpc>
              <a:spcBef>
                <a:spcPct val="0"/>
              </a:spcBef>
            </a:pPr>
            <a:r>
              <a:rPr lang="en-US" sz="7129">
                <a:solidFill>
                  <a:srgbClr val="FFFFFF"/>
                </a:solidFill>
                <a:latin typeface="Canva Sans Bold"/>
              </a:rPr>
              <a:t>Why does </a:t>
            </a:r>
            <a:r>
              <a:rPr lang="en-US" sz="7129">
                <a:solidFill>
                  <a:srgbClr val="8C52FF"/>
                </a:solidFill>
                <a:latin typeface="Canva Sans Bold"/>
              </a:rPr>
              <a:t>buckling</a:t>
            </a:r>
            <a:r>
              <a:rPr lang="en-US" sz="7129">
                <a:solidFill>
                  <a:srgbClr val="FFFFFF"/>
                </a:solidFill>
                <a:latin typeface="Canva Sans Bold"/>
              </a:rPr>
              <a:t> even occur?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4583" y="2247710"/>
            <a:ext cx="5443850" cy="3494262"/>
          </a:xfrm>
          <a:custGeom>
            <a:avLst/>
            <a:gdLst/>
            <a:ahLst/>
            <a:cxnLst/>
            <a:rect r="r" b="b" t="t" l="l"/>
            <a:pathLst>
              <a:path h="3494262" w="5443850">
                <a:moveTo>
                  <a:pt x="0" y="0"/>
                </a:moveTo>
                <a:lnTo>
                  <a:pt x="5443850" y="0"/>
                </a:lnTo>
                <a:lnTo>
                  <a:pt x="5443850" y="3494262"/>
                </a:lnTo>
                <a:lnTo>
                  <a:pt x="0" y="349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98809" y="2240805"/>
            <a:ext cx="5867956" cy="3501167"/>
          </a:xfrm>
          <a:custGeom>
            <a:avLst/>
            <a:gdLst/>
            <a:ahLst/>
            <a:cxnLst/>
            <a:rect r="r" b="b" t="t" l="l"/>
            <a:pathLst>
              <a:path h="3501167" w="5867956">
                <a:moveTo>
                  <a:pt x="0" y="0"/>
                </a:moveTo>
                <a:lnTo>
                  <a:pt x="5867955" y="0"/>
                </a:lnTo>
                <a:lnTo>
                  <a:pt x="5867955" y="3501167"/>
                </a:lnTo>
                <a:lnTo>
                  <a:pt x="0" y="350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7357" y="6122832"/>
            <a:ext cx="4578593" cy="3963559"/>
          </a:xfrm>
          <a:custGeom>
            <a:avLst/>
            <a:gdLst/>
            <a:ahLst/>
            <a:cxnLst/>
            <a:rect r="r" b="b" t="t" l="l"/>
            <a:pathLst>
              <a:path h="3963559" w="4578593">
                <a:moveTo>
                  <a:pt x="0" y="0"/>
                </a:moveTo>
                <a:lnTo>
                  <a:pt x="4578594" y="0"/>
                </a:lnTo>
                <a:lnTo>
                  <a:pt x="4578594" y="3963558"/>
                </a:lnTo>
                <a:lnTo>
                  <a:pt x="0" y="3963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7505" y="6122832"/>
            <a:ext cx="4867689" cy="3679333"/>
          </a:xfrm>
          <a:custGeom>
            <a:avLst/>
            <a:gdLst/>
            <a:ahLst/>
            <a:cxnLst/>
            <a:rect r="r" b="b" t="t" l="l"/>
            <a:pathLst>
              <a:path h="3679333" w="4867689">
                <a:moveTo>
                  <a:pt x="0" y="0"/>
                </a:moveTo>
                <a:lnTo>
                  <a:pt x="4867689" y="0"/>
                </a:lnTo>
                <a:lnTo>
                  <a:pt x="4867689" y="3679333"/>
                </a:lnTo>
                <a:lnTo>
                  <a:pt x="0" y="3679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60" y="536116"/>
            <a:ext cx="10282471" cy="1498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9"/>
              </a:lnSpc>
              <a:spcBef>
                <a:spcPct val="0"/>
              </a:spcBef>
            </a:pPr>
            <a:r>
              <a:rPr lang="en-US" sz="8742">
                <a:solidFill>
                  <a:srgbClr val="8C52FF"/>
                </a:solidFill>
                <a:latin typeface="Canva Sans Bold"/>
              </a:rPr>
              <a:t>Real-Life</a:t>
            </a:r>
            <a:r>
              <a:rPr lang="en-US" sz="8742">
                <a:solidFill>
                  <a:srgbClr val="FFFFFF"/>
                </a:solidFill>
                <a:latin typeface="Canva Sans Bold"/>
              </a:rPr>
              <a:t> Examples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74208"/>
            <a:ext cx="6793885" cy="3817592"/>
          </a:xfrm>
          <a:custGeom>
            <a:avLst/>
            <a:gdLst/>
            <a:ahLst/>
            <a:cxnLst/>
            <a:rect r="r" b="b" t="t" l="l"/>
            <a:pathLst>
              <a:path h="3817592" w="6793885">
                <a:moveTo>
                  <a:pt x="0" y="0"/>
                </a:moveTo>
                <a:lnTo>
                  <a:pt x="6793885" y="0"/>
                </a:lnTo>
                <a:lnTo>
                  <a:pt x="6793885" y="3817592"/>
                </a:lnTo>
                <a:lnTo>
                  <a:pt x="0" y="3817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347555"/>
            <a:ext cx="7134749" cy="3870897"/>
          </a:xfrm>
          <a:custGeom>
            <a:avLst/>
            <a:gdLst/>
            <a:ahLst/>
            <a:cxnLst/>
            <a:rect r="r" b="b" t="t" l="l"/>
            <a:pathLst>
              <a:path h="3870897" w="7134749">
                <a:moveTo>
                  <a:pt x="0" y="0"/>
                </a:moveTo>
                <a:lnTo>
                  <a:pt x="7134749" y="0"/>
                </a:lnTo>
                <a:lnTo>
                  <a:pt x="7134749" y="3870898"/>
                </a:lnTo>
                <a:lnTo>
                  <a:pt x="0" y="3870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60" y="536116"/>
            <a:ext cx="10282471" cy="1498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9"/>
              </a:lnSpc>
              <a:spcBef>
                <a:spcPct val="0"/>
              </a:spcBef>
            </a:pPr>
            <a:r>
              <a:rPr lang="en-US" sz="8742">
                <a:solidFill>
                  <a:srgbClr val="8C52FF"/>
                </a:solidFill>
                <a:latin typeface="Canva Sans Bold"/>
              </a:rPr>
              <a:t>Real-Life</a:t>
            </a:r>
            <a:r>
              <a:rPr lang="en-US" sz="8742">
                <a:solidFill>
                  <a:srgbClr val="FFFFFF"/>
                </a:solidFill>
                <a:latin typeface="Canva Sans Bold"/>
              </a:rPr>
              <a:t> Examples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8372" y="7027890"/>
            <a:ext cx="17788405" cy="180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6"/>
              </a:lnSpc>
              <a:spcBef>
                <a:spcPct val="0"/>
              </a:spcBef>
            </a:pPr>
            <a:r>
              <a:rPr lang="en-US" sz="3440">
                <a:solidFill>
                  <a:srgbClr val="FFFFFF"/>
                </a:solidFill>
                <a:latin typeface="Canva Sans Bold"/>
              </a:rPr>
              <a:t>This example shows the effect of buckling in a member of a simply supported truss, where compression in the lower member leads to buckling, this can be prevented by adding an extra member in the middle section.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3837" y="2295856"/>
            <a:ext cx="6581828" cy="2956680"/>
          </a:xfrm>
          <a:custGeom>
            <a:avLst/>
            <a:gdLst/>
            <a:ahLst/>
            <a:cxnLst/>
            <a:rect r="r" b="b" t="t" l="l"/>
            <a:pathLst>
              <a:path h="2956680" w="6581828">
                <a:moveTo>
                  <a:pt x="0" y="0"/>
                </a:moveTo>
                <a:lnTo>
                  <a:pt x="6581828" y="0"/>
                </a:lnTo>
                <a:lnTo>
                  <a:pt x="6581828" y="2956680"/>
                </a:lnTo>
                <a:lnTo>
                  <a:pt x="0" y="2956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8386" y="3677350"/>
            <a:ext cx="6625893" cy="5580950"/>
          </a:xfrm>
          <a:custGeom>
            <a:avLst/>
            <a:gdLst/>
            <a:ahLst/>
            <a:cxnLst/>
            <a:rect r="r" b="b" t="t" l="l"/>
            <a:pathLst>
              <a:path h="5580950" w="6625893">
                <a:moveTo>
                  <a:pt x="0" y="0"/>
                </a:moveTo>
                <a:lnTo>
                  <a:pt x="6625893" y="0"/>
                </a:lnTo>
                <a:lnTo>
                  <a:pt x="6625893" y="5580950"/>
                </a:lnTo>
                <a:lnTo>
                  <a:pt x="0" y="5580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08" t="-6662" r="-12786" b="-65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60862" y="7311185"/>
            <a:ext cx="7668639" cy="1947115"/>
          </a:xfrm>
          <a:custGeom>
            <a:avLst/>
            <a:gdLst/>
            <a:ahLst/>
            <a:cxnLst/>
            <a:rect r="r" b="b" t="t" l="l"/>
            <a:pathLst>
              <a:path h="1947115" w="7668639">
                <a:moveTo>
                  <a:pt x="0" y="0"/>
                </a:moveTo>
                <a:lnTo>
                  <a:pt x="7668639" y="0"/>
                </a:lnTo>
                <a:lnTo>
                  <a:pt x="7668639" y="1947115"/>
                </a:lnTo>
                <a:lnTo>
                  <a:pt x="0" y="194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532156" y="191960"/>
            <a:ext cx="15436906" cy="150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5"/>
              </a:lnSpc>
              <a:spcBef>
                <a:spcPct val="0"/>
              </a:spcBef>
            </a:pPr>
            <a:r>
              <a:rPr lang="en-US" sz="8739">
                <a:solidFill>
                  <a:srgbClr val="FFFFFF"/>
                </a:solidFill>
                <a:latin typeface="Canva Sans Bold"/>
              </a:rPr>
              <a:t>Critical </a:t>
            </a:r>
            <a:r>
              <a:rPr lang="en-US" sz="8739">
                <a:solidFill>
                  <a:srgbClr val="8C52FF"/>
                </a:solidFill>
                <a:latin typeface="Canva Sans Bold"/>
              </a:rPr>
              <a:t>Buckling</a:t>
            </a:r>
            <a:r>
              <a:rPr lang="en-US" sz="8739">
                <a:solidFill>
                  <a:srgbClr val="FFFFFF"/>
                </a:solidFill>
                <a:latin typeface="Canva Sans Bold"/>
              </a:rPr>
              <a:t> Load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9039" y="2229181"/>
            <a:ext cx="5425797" cy="58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6"/>
              </a:lnSpc>
              <a:spcBef>
                <a:spcPct val="0"/>
              </a:spcBef>
            </a:pPr>
            <a:r>
              <a:rPr lang="en-US" sz="3440">
                <a:solidFill>
                  <a:srgbClr val="FFFFFF"/>
                </a:solidFill>
                <a:latin typeface="Canva Sans Bold"/>
              </a:rPr>
              <a:t>Euler Bernoulli equation: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87696" y="2127005"/>
            <a:ext cx="2473166" cy="764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2"/>
              </a:lnSpc>
              <a:spcBef>
                <a:spcPct val="0"/>
              </a:spcBef>
            </a:pPr>
            <a:r>
              <a:rPr lang="en-US" sz="4394">
                <a:solidFill>
                  <a:srgbClr val="FFFFFF"/>
                </a:solidFill>
                <a:latin typeface="Canva Sans Bold"/>
              </a:rPr>
              <a:t>EI</a:t>
            </a:r>
            <a:r>
              <a:rPr lang="en-US" sz="4394">
                <a:solidFill>
                  <a:srgbClr val="8C52FF"/>
                </a:solidFill>
                <a:latin typeface="Canva Sans Bold"/>
              </a:rPr>
              <a:t> y” =  </a:t>
            </a:r>
            <a:r>
              <a:rPr lang="en-US" sz="4394">
                <a:solidFill>
                  <a:srgbClr val="FFFFFF"/>
                </a:solidFill>
                <a:latin typeface="Canva Sans Bold"/>
              </a:rPr>
              <a:t>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4762" y="4720872"/>
            <a:ext cx="806818" cy="30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  <a:spcBef>
                <a:spcPct val="0"/>
              </a:spcBef>
            </a:pPr>
            <a:r>
              <a:rPr lang="en-US" sz="1849">
                <a:solidFill>
                  <a:srgbClr val="000000"/>
                </a:solidFill>
                <a:latin typeface="Canva Sans Bold"/>
              </a:rPr>
              <a:t>Pinned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4762" y="8827127"/>
            <a:ext cx="806818" cy="30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  <a:spcBef>
                <a:spcPct val="0"/>
              </a:spcBef>
            </a:pPr>
            <a:r>
              <a:rPr lang="en-US" sz="1849">
                <a:solidFill>
                  <a:srgbClr val="000000"/>
                </a:solidFill>
                <a:latin typeface="Canva Sans Bold"/>
              </a:rPr>
              <a:t>Pinned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25390" y="8827127"/>
            <a:ext cx="806818" cy="30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  <a:spcBef>
                <a:spcPct val="0"/>
              </a:spcBef>
            </a:pPr>
            <a:r>
              <a:rPr lang="en-US" sz="1849">
                <a:solidFill>
                  <a:srgbClr val="000000"/>
                </a:solidFill>
                <a:latin typeface="Canva Sans Bold"/>
              </a:rPr>
              <a:t>Pinned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1538" y="4720872"/>
            <a:ext cx="614523" cy="30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  <a:spcBef>
                <a:spcPct val="0"/>
              </a:spcBef>
            </a:pPr>
            <a:r>
              <a:rPr lang="en-US" sz="1849">
                <a:solidFill>
                  <a:srgbClr val="000000"/>
                </a:solidFill>
                <a:latin typeface="Canva Sans Bold"/>
              </a:rPr>
              <a:t>Fixed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64676" y="4720872"/>
            <a:ext cx="614523" cy="30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  <a:spcBef>
                <a:spcPct val="0"/>
              </a:spcBef>
            </a:pPr>
            <a:r>
              <a:rPr lang="en-US" sz="1849">
                <a:solidFill>
                  <a:srgbClr val="000000"/>
                </a:solidFill>
                <a:latin typeface="Canva Sans Bold"/>
              </a:rPr>
              <a:t>Fixed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71224" y="8827127"/>
            <a:ext cx="614523" cy="30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  <a:spcBef>
                <a:spcPct val="0"/>
              </a:spcBef>
            </a:pPr>
            <a:r>
              <a:rPr lang="en-US" sz="1849">
                <a:solidFill>
                  <a:srgbClr val="000000"/>
                </a:solidFill>
                <a:latin typeface="Canva Sans Bold"/>
              </a:rPr>
              <a:t>Fixed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79036" y="4720872"/>
            <a:ext cx="614523" cy="30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  <a:spcBef>
                <a:spcPct val="0"/>
              </a:spcBef>
            </a:pPr>
            <a:r>
              <a:rPr lang="en-US" sz="1849">
                <a:solidFill>
                  <a:srgbClr val="000000"/>
                </a:solidFill>
                <a:latin typeface="Canva Sans Bold"/>
              </a:rPr>
              <a:t>Fixed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40058" y="8827127"/>
            <a:ext cx="509798" cy="30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  <a:spcBef>
                <a:spcPct val="0"/>
              </a:spcBef>
            </a:pPr>
            <a:r>
              <a:rPr lang="en-US" sz="1849">
                <a:solidFill>
                  <a:srgbClr val="000000"/>
                </a:solidFill>
                <a:latin typeface="Canva Sans Bold"/>
              </a:rPr>
              <a:t>Free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50479" y="9561091"/>
            <a:ext cx="5308306" cy="34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010">
                <a:solidFill>
                  <a:srgbClr val="FFFFFF"/>
                </a:solidFill>
                <a:latin typeface="Arimo"/>
              </a:rPr>
              <a:t>Bar under different type of boundary conditions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43893" y="9401534"/>
            <a:ext cx="4604654" cy="36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</a:pPr>
            <a:r>
              <a:rPr lang="en-US" sz="2138">
                <a:solidFill>
                  <a:srgbClr val="FFFFFF"/>
                </a:solidFill>
                <a:latin typeface="Arimo"/>
              </a:rPr>
              <a:t>Effective length for different conditions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92174" y="5498082"/>
            <a:ext cx="8005154" cy="116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2"/>
              </a:lnSpc>
            </a:pPr>
            <a:r>
              <a:rPr lang="en-US" sz="3294">
                <a:solidFill>
                  <a:srgbClr val="FFFFFF"/>
                </a:solidFill>
                <a:latin typeface="Arimo"/>
              </a:rPr>
              <a:t>For different values of n we get different modes of buckling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33679" y="4537564"/>
            <a:ext cx="8044576" cy="3224115"/>
          </a:xfrm>
          <a:custGeom>
            <a:avLst/>
            <a:gdLst/>
            <a:ahLst/>
            <a:cxnLst/>
            <a:rect r="r" b="b" t="t" l="l"/>
            <a:pathLst>
              <a:path h="3224115" w="8044576">
                <a:moveTo>
                  <a:pt x="0" y="0"/>
                </a:moveTo>
                <a:lnTo>
                  <a:pt x="8044576" y="0"/>
                </a:lnTo>
                <a:lnTo>
                  <a:pt x="8044576" y="3224115"/>
                </a:lnTo>
                <a:lnTo>
                  <a:pt x="0" y="3224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21514"/>
            <a:ext cx="12478255" cy="153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11"/>
              </a:lnSpc>
              <a:spcBef>
                <a:spcPct val="0"/>
              </a:spcBef>
            </a:pPr>
            <a:r>
              <a:rPr lang="en-US" sz="8865">
                <a:solidFill>
                  <a:srgbClr val="8C52FF"/>
                </a:solidFill>
                <a:latin typeface="Canva Sans Bold"/>
              </a:rPr>
              <a:t>Slenderness</a:t>
            </a:r>
            <a:r>
              <a:rPr lang="en-US" sz="8865">
                <a:solidFill>
                  <a:srgbClr val="FFFFFF"/>
                </a:solidFill>
                <a:latin typeface="Canva Sans Bold"/>
              </a:rPr>
              <a:t> ratio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77819"/>
            <a:ext cx="17259300" cy="120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7"/>
              </a:lnSpc>
              <a:spcBef>
                <a:spcPct val="0"/>
              </a:spcBef>
            </a:pPr>
            <a:r>
              <a:rPr lang="en-US" sz="3498">
                <a:solidFill>
                  <a:srgbClr val="FFFFFF"/>
                </a:solidFill>
                <a:latin typeface="Canva Sans Bold"/>
              </a:rPr>
              <a:t>The  term </a:t>
            </a:r>
            <a:r>
              <a:rPr lang="en-US" sz="3498">
                <a:solidFill>
                  <a:srgbClr val="8C52FF"/>
                </a:solidFill>
                <a:latin typeface="Canva Sans Bold"/>
              </a:rPr>
              <a:t>slenderness ratio</a:t>
            </a:r>
            <a:r>
              <a:rPr lang="en-US" sz="3498">
                <a:solidFill>
                  <a:srgbClr val="FFFFFF"/>
                </a:solidFill>
                <a:latin typeface="Canva Sans Bold"/>
              </a:rPr>
              <a:t> is the ratio of </a:t>
            </a:r>
            <a:r>
              <a:rPr lang="en-US" sz="3498">
                <a:solidFill>
                  <a:srgbClr val="8C52FF"/>
                </a:solidFill>
                <a:latin typeface="Canva Sans Bold"/>
              </a:rPr>
              <a:t>effective length</a:t>
            </a:r>
            <a:r>
              <a:rPr lang="en-US" sz="3498">
                <a:solidFill>
                  <a:srgbClr val="FFFFFF"/>
                </a:solidFill>
                <a:latin typeface="Canva Sans Bold"/>
              </a:rPr>
              <a:t> to the radius of </a:t>
            </a:r>
            <a:r>
              <a:rPr lang="en-US" sz="3498">
                <a:solidFill>
                  <a:srgbClr val="8C52FF"/>
                </a:solidFill>
                <a:latin typeface="Canva Sans Bold"/>
              </a:rPr>
              <a:t>gyration</a:t>
            </a:r>
            <a:r>
              <a:rPr lang="en-US" sz="3498">
                <a:solidFill>
                  <a:srgbClr val="FFFFFF"/>
                </a:solidFill>
                <a:latin typeface="Canva Sans Bold"/>
              </a:rPr>
              <a:t> of the column.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4924" y="8590354"/>
            <a:ext cx="7849076" cy="578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7"/>
              </a:lnSpc>
              <a:spcBef>
                <a:spcPct val="0"/>
              </a:spcBef>
            </a:pPr>
            <a:r>
              <a:rPr lang="en-US" sz="3462">
                <a:solidFill>
                  <a:srgbClr val="FFFFFF"/>
                </a:solidFill>
                <a:latin typeface="Canva Sans Bold"/>
              </a:rPr>
              <a:t>More </a:t>
            </a:r>
            <a:r>
              <a:rPr lang="en-US" sz="3462">
                <a:solidFill>
                  <a:srgbClr val="8C52FF"/>
                </a:solidFill>
                <a:latin typeface="Canva Sans Bold"/>
              </a:rPr>
              <a:t>Slender</a:t>
            </a:r>
            <a:r>
              <a:rPr lang="en-US" sz="3462">
                <a:solidFill>
                  <a:srgbClr val="FFFFFF"/>
                </a:solidFill>
                <a:latin typeface="Canva Sans Bold"/>
              </a:rPr>
              <a:t> implies more  </a:t>
            </a:r>
            <a:r>
              <a:rPr lang="en-US" sz="3462">
                <a:solidFill>
                  <a:srgbClr val="8C52FF"/>
                </a:solidFill>
                <a:latin typeface="Canva Sans Bold"/>
              </a:rPr>
              <a:t>Buckling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182375" y="4466075"/>
            <a:ext cx="3079645" cy="5386996"/>
          </a:xfrm>
          <a:custGeom>
            <a:avLst/>
            <a:gdLst/>
            <a:ahLst/>
            <a:cxnLst/>
            <a:rect r="r" b="b" t="t" l="l"/>
            <a:pathLst>
              <a:path h="5386996" w="3079645">
                <a:moveTo>
                  <a:pt x="0" y="0"/>
                </a:moveTo>
                <a:lnTo>
                  <a:pt x="3079646" y="0"/>
                </a:lnTo>
                <a:lnTo>
                  <a:pt x="3079646" y="5386996"/>
                </a:lnTo>
                <a:lnTo>
                  <a:pt x="0" y="5386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559351"/>
            <a:ext cx="6882961" cy="3200443"/>
          </a:xfrm>
          <a:custGeom>
            <a:avLst/>
            <a:gdLst/>
            <a:ahLst/>
            <a:cxnLst/>
            <a:rect r="r" b="b" t="t" l="l"/>
            <a:pathLst>
              <a:path h="3200443" w="6882961">
                <a:moveTo>
                  <a:pt x="0" y="0"/>
                </a:moveTo>
                <a:lnTo>
                  <a:pt x="6882961" y="0"/>
                </a:lnTo>
                <a:lnTo>
                  <a:pt x="6882961" y="3200443"/>
                </a:lnTo>
                <a:lnTo>
                  <a:pt x="0" y="3200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0550" y="160342"/>
            <a:ext cx="17106900" cy="294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3"/>
              </a:lnSpc>
              <a:spcBef>
                <a:spcPct val="0"/>
              </a:spcBef>
            </a:pPr>
            <a:r>
              <a:rPr lang="en-US" sz="8445">
                <a:solidFill>
                  <a:srgbClr val="FFFFFF"/>
                </a:solidFill>
                <a:latin typeface="Canva Sans Bold"/>
              </a:rPr>
              <a:t>What are </a:t>
            </a:r>
            <a:r>
              <a:rPr lang="en-US" sz="8445">
                <a:solidFill>
                  <a:srgbClr val="8C52FF"/>
                </a:solidFill>
                <a:latin typeface="Canva Sans Bold"/>
              </a:rPr>
              <a:t>higher modes</a:t>
            </a:r>
            <a:r>
              <a:rPr lang="en-US" sz="8445">
                <a:solidFill>
                  <a:srgbClr val="FFFFFF"/>
                </a:solidFill>
                <a:latin typeface="Canva Sans Bold"/>
              </a:rPr>
              <a:t> &amp; how are they possible?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523666"/>
            <a:ext cx="16459219" cy="161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2"/>
              </a:lnSpc>
              <a:spcBef>
                <a:spcPct val="0"/>
              </a:spcBef>
            </a:pPr>
            <a:r>
              <a:rPr lang="en-US" sz="3101">
                <a:solidFill>
                  <a:srgbClr val="FFFFFF"/>
                </a:solidFill>
                <a:latin typeface="Canva Sans Bold"/>
              </a:rPr>
              <a:t>For a single column without any braces, it may not be possible but  in real-world you may see long columns are often braced at regular intervals to reduce the unbraced length of the column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5625" y="9118495"/>
            <a:ext cx="6333146" cy="77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FFFFFF"/>
                </a:solidFill>
                <a:latin typeface="Arimo"/>
              </a:rPr>
              <a:t>This is a braced column broken into 2 unbraced length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60532" y="9118495"/>
            <a:ext cx="9098768" cy="77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FFFFFF"/>
                </a:solidFill>
                <a:latin typeface="Arimo"/>
                <a:ea typeface="Arimo"/>
              </a:rPr>
              <a:t>These buckling modes, however, are simply equivalent to the n=1�=1 modes of the individual segments that compose the column.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1565" y="6958240"/>
            <a:ext cx="10860643" cy="246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92"/>
              </a:lnSpc>
              <a:spcBef>
                <a:spcPct val="0"/>
              </a:spcBef>
            </a:pPr>
            <a:r>
              <a:rPr lang="en-US" sz="14422">
                <a:solidFill>
                  <a:srgbClr val="8C52FF"/>
                </a:solidFill>
                <a:latin typeface="Canva Sans Bold"/>
              </a:rPr>
              <a:t>THANK</a:t>
            </a:r>
            <a:r>
              <a:rPr lang="en-US" sz="14422">
                <a:solidFill>
                  <a:srgbClr val="FFFFFF"/>
                </a:solidFill>
                <a:latin typeface="Canva Sans Bold"/>
              </a:rPr>
              <a:t>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DAF0UaiWZ94</dc:identifier>
  <dcterms:modified xsi:type="dcterms:W3CDTF">2011-08-01T06:04:30Z</dcterms:modified>
  <cp:revision>1</cp:revision>
  <dc:title>BUCKLING</dc:title>
</cp:coreProperties>
</file>